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02" r:id="rId5"/>
    <p:sldId id="257" r:id="rId6"/>
    <p:sldId id="271" r:id="rId7"/>
    <p:sldId id="290" r:id="rId8"/>
    <p:sldId id="287" r:id="rId9"/>
    <p:sldId id="266" r:id="rId10"/>
    <p:sldId id="291" r:id="rId11"/>
    <p:sldId id="283" r:id="rId12"/>
    <p:sldId id="296" r:id="rId13"/>
    <p:sldId id="274" r:id="rId14"/>
    <p:sldId id="297" r:id="rId15"/>
    <p:sldId id="301" r:id="rId16"/>
    <p:sldId id="298" r:id="rId17"/>
    <p:sldId id="282" r:id="rId18"/>
    <p:sldId id="303" r:id="rId19"/>
    <p:sldId id="299" r:id="rId20"/>
    <p:sldId id="304" r:id="rId21"/>
    <p:sldId id="300" r:id="rId22"/>
    <p:sldId id="280" r:id="rId23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 autoAdjust="0"/>
    <p:restoredTop sz="81586" autoAdjust="0"/>
  </p:normalViewPr>
  <p:slideViewPr>
    <p:cSldViewPr snapToGrid="0" showGuides="1">
      <p:cViewPr varScale="1">
        <p:scale>
          <a:sx n="64" d="100"/>
          <a:sy n="64" d="100"/>
        </p:scale>
        <p:origin x="353" y="5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8864D8-D4EA-4630-8C2E-104DAD0E0EE3}" type="datetime4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2021年10月5日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5F51FCC-6853-4383-B2F8-998AA394481E}" type="datetime4">
              <a:rPr lang="ja-JP" altLang="en-US" smtClean="0"/>
              <a:pPr/>
              <a:t>2021年10月5日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869989-EB00-4EE7-BCB5-25BDC5BB29F8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047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537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20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366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820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277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307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5523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30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1942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40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err="1"/>
              <a:t>GoogleMAP</a:t>
            </a:r>
            <a:r>
              <a:rPr lang="ja-JP" altLang="en-US" sz="1200"/>
              <a:t>で指定した場所まで</a:t>
            </a:r>
            <a:r>
              <a:rPr lang="en-US" altLang="ja-JP" sz="1200"/>
              <a:t>GPS</a:t>
            </a:r>
            <a:r>
              <a:rPr lang="ja-JP" altLang="en-US" sz="1200"/>
              <a:t>の自己位置をもとに自立走行するロボットの製作</a:t>
            </a:r>
            <a:endParaRPr lang="ja-JP" altLang="ja-JP" sz="1050"/>
          </a:p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3598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err="1"/>
              <a:t>GoogleMAP</a:t>
            </a:r>
            <a:r>
              <a:rPr lang="ja-JP" altLang="en-US" sz="1200"/>
              <a:t>で指定した場所まで</a:t>
            </a:r>
            <a:r>
              <a:rPr lang="en-US" altLang="ja-JP" sz="1200"/>
              <a:t>GPS</a:t>
            </a:r>
            <a:r>
              <a:rPr lang="ja-JP" altLang="en-US" sz="1200"/>
              <a:t>の自己位置をもとに自立走行するロボットの製作</a:t>
            </a:r>
            <a:endParaRPr lang="ja-JP" altLang="ja-JP" sz="1050"/>
          </a:p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66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RTK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測位とは、、、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274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873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5663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05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57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​​コネク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​​コネク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​​コネク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​​コネク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​​コネクタ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​​コネク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コネク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​​コネク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グループ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​​コネク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​​コネクタ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​​コネク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F5401F-9999-454F-9A7B-F9B89ED9C91A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442DE-D790-4AF6-98D1-6BB366851DDC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D23076-6C35-4239-BC7E-18BC21FEEE34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 ヘッダー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​​コネクタ(S)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グループ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​​コネク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​​コネク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グループ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コネク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グループ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​​コネク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​​コネク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F484AD-21EA-4628-86BB-EA326AE28F68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18A72-7BCB-4800-828E-D7E851401F62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30545-DC52-4BAC-BC78-237D4702162D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グループ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​​コネクタ(S)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​​コネクタ(S)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​​コネクタ(S)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​​コネクタ(S)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​​コネクタ(S)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​​コネク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​​コネク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​​コネクタ(S)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​​コネクタ(S)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​​コネクタ(S)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​​コネクタ(S)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​​コネク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​​コネク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​​コネクタ(S)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​​コネクタ(S)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​​コネク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グループ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​​コネク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​​コネク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​​コネク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​​コネク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​​コネク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グループ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​​コネク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​​コネクタ(S)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​​コネク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​​コネク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​​コネク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​​コネク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​​コネク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​​コネク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​​コネクタ(S)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​​コネク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グループ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​​コネク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​​コネク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​​コネク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​​コネク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​​コネク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グループ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​​コネク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​​コネク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​​コネクタ(S)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​​コネクタ(S)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​​コネク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​​コネク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​​コネクタ(S)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​​コネクタ(S)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​​コネクタ(S)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​​コネク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フッター プレースホルダー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212" name="日付プレースホルダー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E75A9F-D334-4A20-83DC-80F1FE2C6ED9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214" name="スライド番号プレースホルダー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​​コネク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​​コネク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グループ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​​コネク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​​コネク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​​コネク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グループ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​​コネク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​​コネク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​​コネク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​​コネク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長方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60" name="直線​​コネク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56F9F9B-6ABB-4874-AC08-5F1C82329193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コネク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グループ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​​コネク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​​コネク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グループ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​​コネクタ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グループ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​​コネク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​​コネク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長方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cxnSp>
        <p:nvCxnSpPr>
          <p:cNvPr id="59" name="直線​​コネク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グループ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​​コネク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​​コネク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​​コネク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​​コネク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​​コネク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​​コネク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​​コネク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​​コネク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​​コネク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​​コネク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​​コネク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​​コネク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​​コネク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​​コネク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​​コネク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​​コネク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グループ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​​コネク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​​コネク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​​コネク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​​コネク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​​コネク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グループ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​​コネク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​​コネク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​​コネク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​​コネク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​​コネク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​​コネク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​​コネク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​​コネク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​​コネク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​​コネク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グループ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​​コネク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​​コネク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​​コネク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​​コネク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​​コネク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グループ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​​コネク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​​コネク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​​コネク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​​コネク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​​コネク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​​コネク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​​コネク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​​コネク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​​コネク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​​コネク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48" name="直線​​コネク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133200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E256363-F777-4CDC-B7B0-13449133AA3E}" type="datetime4">
              <a:rPr lang="ja-JP" altLang="en-US" smtClean="0"/>
              <a:t>2021年10月5日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accent1">
              <a:lumMod val="7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iki.52pi.com/index.php/Raspberry_Pi_Pico_Starter_Kit_SKU:_K-0581" TargetMode="Externa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3A690F0-E1C1-4ABB-8254-63DE2B5C2C49}"/>
              </a:ext>
            </a:extLst>
          </p:cNvPr>
          <p:cNvGrpSpPr/>
          <p:nvPr/>
        </p:nvGrpSpPr>
        <p:grpSpPr>
          <a:xfrm>
            <a:off x="-1831522" y="-609600"/>
            <a:ext cx="15855043" cy="17047029"/>
            <a:chOff x="5515114" y="-403784"/>
            <a:chExt cx="7569913" cy="7665568"/>
          </a:xfrm>
        </p:grpSpPr>
        <p:pic>
          <p:nvPicPr>
            <p:cNvPr id="8" name="図 7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3EF11C98-F833-47D0-A0D4-0EF48501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9" name="図 8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B83B4756-5A2F-457F-BEF8-E9BF2791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76873" y="888571"/>
            <a:ext cx="9038253" cy="3215343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4800" dirty="0">
                <a:latin typeface="+mj-ea"/>
                <a:ea typeface="+mj-ea"/>
              </a:rPr>
              <a:t>GPS</a:t>
            </a:r>
            <a:r>
              <a:rPr lang="ja-JP" altLang="en-US" sz="4800" dirty="0">
                <a:latin typeface="+mj-ea"/>
                <a:ea typeface="+mj-ea"/>
              </a:rPr>
              <a:t>を用いた自律走行ロボット</a:t>
            </a:r>
            <a:br>
              <a:rPr lang="en-US" altLang="ja-JP" sz="4800" dirty="0">
                <a:latin typeface="+mj-ea"/>
                <a:ea typeface="+mj-ea"/>
              </a:rPr>
            </a:br>
            <a:r>
              <a:rPr lang="ja-JP" altLang="en-US" sz="4800" dirty="0">
                <a:latin typeface="+mj-ea"/>
                <a:ea typeface="+mj-ea"/>
              </a:rPr>
              <a:t>運用システムの開発</a:t>
            </a:r>
            <a:endParaRPr lang="ja-JP" altLang="ja-JP" sz="48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87690" y="4103914"/>
            <a:ext cx="6904653" cy="45720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情報工学科　正元淳也　石橋尚之　馬場竣平　佐々木祥二</a:t>
            </a:r>
            <a:endParaRPr lang="en-US" altLang="ja-JP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GPS</a:t>
            </a:r>
            <a:r>
              <a:rPr lang="ja-JP" altLang="en-US" sz="3600" dirty="0"/>
              <a:t>　担当：石橋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 fontScale="92500" lnSpcReduction="20000"/>
          </a:bodyPr>
          <a:lstStyle/>
          <a:p>
            <a:pPr lvl="0"/>
            <a:r>
              <a:rPr lang="en-US" altLang="ja-JP" sz="2200" dirty="0"/>
              <a:t>ZED-F9P</a:t>
            </a:r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法での自己位置推定</a:t>
            </a:r>
            <a:endParaRPr lang="en-US" altLang="ja-JP" sz="2000" dirty="0"/>
          </a:p>
          <a:p>
            <a:pPr lvl="0"/>
            <a:r>
              <a:rPr lang="en-US" altLang="ja-JP" sz="2200" dirty="0"/>
              <a:t>GPS</a:t>
            </a:r>
            <a:r>
              <a:rPr lang="ja-JP" altLang="en-US" sz="2200" dirty="0"/>
              <a:t>モジュールの動作確認完了</a:t>
            </a:r>
            <a:endParaRPr lang="en-US" altLang="ja-JP" sz="2200" dirty="0"/>
          </a:p>
          <a:p>
            <a:pPr lvl="0"/>
            <a:r>
              <a:rPr lang="ja-JP" altLang="en-US" sz="2200" dirty="0"/>
              <a:t>駅前校の基準局との通信成功</a:t>
            </a:r>
            <a:endParaRPr lang="en-US" altLang="ja-JP" sz="2200" dirty="0"/>
          </a:p>
          <a:p>
            <a:pPr lvl="1"/>
            <a:r>
              <a:rPr lang="ja-JP" altLang="en-US" sz="2000" dirty="0"/>
              <a:t>通信はできているが、計測にほとんど成功できていない。</a:t>
            </a:r>
            <a:endParaRPr lang="en-US" altLang="ja-JP" sz="2000" dirty="0"/>
          </a:p>
          <a:p>
            <a:pPr lvl="1"/>
            <a:r>
              <a:rPr lang="ja-JP" altLang="en-US" sz="2000" dirty="0"/>
              <a:t>誤差</a:t>
            </a:r>
            <a:r>
              <a:rPr lang="en-US" altLang="ja-JP" sz="2000" dirty="0"/>
              <a:t>±2m</a:t>
            </a:r>
          </a:p>
          <a:p>
            <a:r>
              <a:rPr lang="ja-JP" altLang="en-US" sz="2200" dirty="0"/>
              <a:t>基準局の設置</a:t>
            </a:r>
            <a:endParaRPr lang="en-US" altLang="ja-JP" sz="2200" dirty="0"/>
          </a:p>
          <a:p>
            <a:pPr lvl="1"/>
            <a:r>
              <a:rPr lang="en-US" altLang="ja-JP" sz="2000" dirty="0"/>
              <a:t>GPS</a:t>
            </a:r>
            <a:r>
              <a:rPr lang="ja-JP" altLang="en-US" sz="2000" dirty="0"/>
              <a:t>の動作は確認できたが、</a:t>
            </a:r>
            <a:r>
              <a:rPr lang="en-US" altLang="ja-JP" sz="2000" dirty="0"/>
              <a:t>RTK</a:t>
            </a:r>
            <a:r>
              <a:rPr lang="ja-JP" altLang="en-US" sz="2000" dirty="0"/>
              <a:t>測位が全く成功しない。</a:t>
            </a:r>
            <a:endParaRPr lang="en-US" altLang="ja-JP" sz="2200" dirty="0"/>
          </a:p>
          <a:p>
            <a:r>
              <a:rPr lang="en-US" altLang="ja-JP" sz="2200" dirty="0"/>
              <a:t>cm</a:t>
            </a:r>
            <a:r>
              <a:rPr lang="ja-JP" altLang="en-US" sz="2200" dirty="0"/>
              <a:t>級の測位ができる見通しが立っていない。</a:t>
            </a:r>
            <a:endParaRPr lang="en-US" altLang="ja-JP" sz="2200" dirty="0"/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法ではなく、みちびきの単独測位も検討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53F49CF-CF26-480B-8619-37BF691D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206" y="1662718"/>
            <a:ext cx="3532563" cy="3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カメラ　担当：佐々木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Intel RealSense Depth Camera D435i</a:t>
            </a:r>
          </a:p>
          <a:p>
            <a:pPr lvl="1"/>
            <a:r>
              <a:rPr lang="ja-JP" altLang="en-US" sz="2000" dirty="0"/>
              <a:t>ロボット視点共有</a:t>
            </a:r>
            <a:endParaRPr lang="en-US" altLang="ja-JP" sz="2000" dirty="0"/>
          </a:p>
          <a:p>
            <a:pPr lvl="1"/>
            <a:r>
              <a:rPr lang="ja-JP" altLang="en-US" sz="2000" dirty="0"/>
              <a:t>搭載</a:t>
            </a:r>
            <a:r>
              <a:rPr lang="en-US" altLang="ja-JP" sz="2000" dirty="0"/>
              <a:t>IMU</a:t>
            </a:r>
            <a:r>
              <a:rPr lang="ja-JP" altLang="en-US" sz="2000" dirty="0"/>
              <a:t>での姿勢制御</a:t>
            </a:r>
            <a:endParaRPr lang="en-US" altLang="ja-JP" sz="2000" dirty="0"/>
          </a:p>
          <a:p>
            <a:pPr lvl="1"/>
            <a:r>
              <a:rPr lang="en-US" altLang="ja-JP" sz="2000" dirty="0"/>
              <a:t>(</a:t>
            </a:r>
            <a:r>
              <a:rPr lang="ja-JP" altLang="en-US" sz="2000" dirty="0"/>
              <a:t>深度情報から障害物検知</a:t>
            </a:r>
            <a:r>
              <a:rPr lang="en-US" altLang="ja-JP" sz="2000" dirty="0"/>
              <a:t>)</a:t>
            </a:r>
            <a:endParaRPr lang="en-US" altLang="ja-JP" sz="2200" dirty="0"/>
          </a:p>
          <a:p>
            <a:r>
              <a:rPr lang="ja-JP" altLang="en-US" sz="2200" dirty="0"/>
              <a:t>深度測定、映像取得、</a:t>
            </a:r>
            <a:r>
              <a:rPr lang="en-US" altLang="ja-JP" sz="2200" dirty="0"/>
              <a:t>IMU</a:t>
            </a:r>
            <a:r>
              <a:rPr lang="ja-JP" altLang="en-US" sz="2200" dirty="0"/>
              <a:t>の動作をサンプルプログラムで確認完了</a:t>
            </a:r>
            <a:endParaRPr lang="en-US" altLang="ja-JP" sz="2200" dirty="0"/>
          </a:p>
          <a:p>
            <a:pPr lvl="1"/>
            <a:r>
              <a:rPr lang="en-US" altLang="ja-JP" sz="2000" dirty="0"/>
              <a:t>IMU</a:t>
            </a:r>
            <a:r>
              <a:rPr lang="ja-JP" altLang="en-US" sz="2000" dirty="0"/>
              <a:t>のデータを取り出しに失敗。</a:t>
            </a:r>
            <a:endParaRPr lang="en-US" altLang="ja-JP" sz="2000" dirty="0"/>
          </a:p>
          <a:p>
            <a:r>
              <a:rPr lang="ja-JP" altLang="en-US" sz="2200" dirty="0"/>
              <a:t>映像を</a:t>
            </a:r>
            <a:r>
              <a:rPr lang="en-US" altLang="ja-JP" sz="2200" dirty="0" err="1"/>
              <a:t>mjpeg</a:t>
            </a:r>
            <a:r>
              <a:rPr lang="en-US" altLang="ja-JP" sz="2200" dirty="0"/>
              <a:t>-streamer</a:t>
            </a:r>
            <a:r>
              <a:rPr lang="ja-JP" altLang="en-US" sz="2200" dirty="0"/>
              <a:t>にて配信設定完了</a:t>
            </a:r>
            <a:endParaRPr lang="en-US" altLang="ja-JP" sz="2200" dirty="0"/>
          </a:p>
          <a:p>
            <a:endParaRPr lang="en-US" altLang="ja-JP" sz="22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0BD32985-BC76-483A-8450-D5E175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184" y="1905000"/>
            <a:ext cx="1585999" cy="15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カメラ　担当：佐々木</a:t>
            </a:r>
            <a:endParaRPr lang="en-US" altLang="ja-JP" sz="3600" dirty="0"/>
          </a:p>
        </p:txBody>
      </p:sp>
      <p:pic>
        <p:nvPicPr>
          <p:cNvPr id="3" name="20210727_120422">
            <a:hlinkClick r:id="" action="ppaction://media"/>
            <a:extLst>
              <a:ext uri="{FF2B5EF4-FFF2-40B4-BE49-F238E27FC236}">
                <a16:creationId xmlns:a16="http://schemas.microsoft.com/office/drawing/2014/main" id="{B5B86376-FF86-4981-97BC-D19B5A4E302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676" y="1646238"/>
            <a:ext cx="7815349" cy="4396134"/>
          </a:xfrm>
        </p:spPr>
      </p:pic>
    </p:spTree>
    <p:extLst>
      <p:ext uri="{BB962C8B-B14F-4D97-AF65-F5344CB8AC3E}">
        <p14:creationId xmlns:p14="http://schemas.microsoft.com/office/powerpoint/2010/main" val="24396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 err="1"/>
              <a:t>Tof</a:t>
            </a:r>
            <a:r>
              <a:rPr lang="ja-JP" altLang="en-US" sz="3600" dirty="0"/>
              <a:t>　担当：佐々木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AE-VL53L0X</a:t>
            </a:r>
          </a:p>
          <a:p>
            <a:pPr lvl="1"/>
            <a:r>
              <a:rPr lang="ja-JP" altLang="en-US" sz="2000" dirty="0"/>
              <a:t>全方位に複数台付けて障害物検知</a:t>
            </a:r>
            <a:endParaRPr lang="en-US" altLang="ja-JP" sz="2000" dirty="0"/>
          </a:p>
          <a:p>
            <a:r>
              <a:rPr lang="en-US" altLang="ja-JP" sz="2200" dirty="0"/>
              <a:t>Raspberry Pi Pico</a:t>
            </a:r>
            <a:r>
              <a:rPr lang="ja-JP" altLang="en-US" sz="2200" dirty="0"/>
              <a:t>にて複数台と</a:t>
            </a:r>
            <a:r>
              <a:rPr lang="en-US" altLang="ja-JP" sz="2200" dirty="0"/>
              <a:t>I2C</a:t>
            </a:r>
            <a:r>
              <a:rPr lang="ja-JP" altLang="en-US" sz="2200" dirty="0"/>
              <a:t>通信成功</a:t>
            </a:r>
            <a:endParaRPr lang="en-US" altLang="ja-JP" sz="2200" dirty="0"/>
          </a:p>
          <a:p>
            <a:r>
              <a:rPr lang="en-US" altLang="ja-JP" sz="2200" dirty="0"/>
              <a:t>Raspberry Pi 4</a:t>
            </a:r>
            <a:r>
              <a:rPr lang="ja-JP" altLang="en-US" sz="2200" dirty="0"/>
              <a:t>と</a:t>
            </a:r>
            <a:r>
              <a:rPr lang="en-US" altLang="ja-JP" sz="2200" dirty="0"/>
              <a:t>Raspberry Pi Pico</a:t>
            </a:r>
            <a:r>
              <a:rPr lang="ja-JP" altLang="en-US" sz="2200" dirty="0"/>
              <a:t>の</a:t>
            </a:r>
            <a:r>
              <a:rPr lang="en-US" altLang="ja-JP" sz="2200" dirty="0"/>
              <a:t>I2C</a:t>
            </a:r>
            <a:r>
              <a:rPr lang="ja-JP" altLang="en-US" sz="2200" dirty="0"/>
              <a:t>通信成功</a:t>
            </a:r>
            <a:endParaRPr lang="en-US" altLang="ja-JP" sz="2200" dirty="0"/>
          </a:p>
          <a:p>
            <a:pPr marL="0" indent="0">
              <a:buNone/>
            </a:pPr>
            <a:endParaRPr lang="en-US" altLang="ja-JP" sz="22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81D98072-6EAF-4D07-9C57-085E9597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178" y="1363765"/>
            <a:ext cx="2576946" cy="1932710"/>
          </a:xfrm>
          <a:prstGeom prst="rect">
            <a:avLst/>
          </a:prstGeom>
        </p:spPr>
      </p:pic>
      <p:pic>
        <p:nvPicPr>
          <p:cNvPr id="7" name="図 6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FE83ECC-71F3-40F9-93CE-F5B90227F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28562" y="3296475"/>
            <a:ext cx="2326178" cy="23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79F06482-4801-4D04-8063-998178B5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24" y="3122842"/>
            <a:ext cx="2697441" cy="17982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4172704"/>
          </a:xfrm>
        </p:spPr>
        <p:txBody>
          <a:bodyPr rtlCol="0">
            <a:normAutofit fontScale="92500" lnSpcReduction="20000"/>
          </a:bodyPr>
          <a:lstStyle/>
          <a:p>
            <a:r>
              <a:rPr lang="ja-JP" altLang="en-US" sz="2400" dirty="0"/>
              <a:t>ロボット操作用</a:t>
            </a:r>
            <a:r>
              <a:rPr lang="en-US" altLang="ja-JP" sz="2400" dirty="0" err="1"/>
              <a:t>webAPI</a:t>
            </a:r>
            <a:endParaRPr lang="en-US" altLang="ja-JP" sz="2400" dirty="0"/>
          </a:p>
          <a:p>
            <a:pPr lvl="1"/>
            <a:r>
              <a:rPr lang="ja-JP" altLang="en-US" sz="2200" dirty="0"/>
              <a:t>目標位置設定</a:t>
            </a:r>
            <a:endParaRPr lang="en-US" altLang="ja-JP" sz="2200" dirty="0"/>
          </a:p>
          <a:p>
            <a:pPr lvl="1"/>
            <a:r>
              <a:rPr lang="ja-JP" altLang="en-US" sz="2200" dirty="0"/>
              <a:t>視点共有</a:t>
            </a:r>
            <a:endParaRPr lang="en-US" altLang="ja-JP" sz="2200" dirty="0"/>
          </a:p>
          <a:p>
            <a:pPr lvl="1"/>
            <a:r>
              <a:rPr lang="ja-JP" altLang="en-US" sz="2200" dirty="0"/>
              <a:t>マニュアル操作</a:t>
            </a:r>
            <a:endParaRPr lang="en-US" altLang="ja-JP" sz="2200" dirty="0"/>
          </a:p>
          <a:p>
            <a:pPr lvl="1"/>
            <a:r>
              <a:rPr lang="ja-JP" altLang="en-US" sz="2200" dirty="0"/>
              <a:t>ロボット走行ログ</a:t>
            </a:r>
            <a:endParaRPr lang="en-US" altLang="ja-JP" sz="2200" dirty="0"/>
          </a:p>
          <a:p>
            <a:r>
              <a:rPr lang="en-US" altLang="ja-JP" sz="2400" dirty="0"/>
              <a:t>HTML,CSS,JS,PHP</a:t>
            </a:r>
          </a:p>
          <a:p>
            <a:r>
              <a:rPr lang="en-US" altLang="ja-JP" sz="2400" dirty="0"/>
              <a:t>MONACA</a:t>
            </a:r>
            <a:r>
              <a:rPr lang="ja-JP" altLang="en-US" sz="2400" dirty="0"/>
              <a:t>でひな形を作成</a:t>
            </a:r>
            <a:endParaRPr lang="en-US" altLang="ja-JP" sz="2400" dirty="0"/>
          </a:p>
          <a:p>
            <a:r>
              <a:rPr lang="ja-JP" altLang="en-US" sz="2400" dirty="0"/>
              <a:t>サーバーにフォーム送信し</a:t>
            </a:r>
            <a:r>
              <a:rPr lang="en-US" altLang="ja-JP" sz="2400" dirty="0"/>
              <a:t>csv</a:t>
            </a:r>
            <a:r>
              <a:rPr lang="ja-JP" altLang="en-US" sz="2400" dirty="0"/>
              <a:t>ファイルに書き込み成功</a:t>
            </a:r>
            <a:endParaRPr lang="en-US" altLang="ja-JP" sz="2400" dirty="0"/>
          </a:p>
          <a:p>
            <a:r>
              <a:rPr lang="en-US" altLang="ja-JP" sz="2400" dirty="0"/>
              <a:t>LAN</a:t>
            </a:r>
            <a:r>
              <a:rPr lang="ja-JP" altLang="en-US" sz="2400" dirty="0"/>
              <a:t>内の別デバイスから</a:t>
            </a:r>
            <a:r>
              <a:rPr lang="en-US" altLang="ja-JP" sz="2400" dirty="0" err="1"/>
              <a:t>mjpeg</a:t>
            </a:r>
            <a:r>
              <a:rPr lang="en-US" altLang="ja-JP" sz="2400" dirty="0"/>
              <a:t>-streamer</a:t>
            </a:r>
            <a:r>
              <a:rPr lang="ja-JP" altLang="en-US" sz="2400" dirty="0"/>
              <a:t>にて映像取得・表示成功</a:t>
            </a:r>
            <a:endParaRPr lang="en-US" altLang="ja-JP" sz="2400" dirty="0"/>
          </a:p>
          <a:p>
            <a:r>
              <a:rPr lang="en-US" altLang="ja-JP" sz="2400" dirty="0" err="1"/>
              <a:t>GoogleMAP</a:t>
            </a:r>
            <a:r>
              <a:rPr lang="en-US" altLang="ja-JP" sz="2400" dirty="0"/>
              <a:t> API</a:t>
            </a:r>
            <a:r>
              <a:rPr lang="ja-JP" altLang="en-US" sz="2400" dirty="0"/>
              <a:t>動作確認完了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pic>
        <p:nvPicPr>
          <p:cNvPr id="6" name="図 5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28895BF1-41A4-4D77-8981-69F0BA4F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276" y="1521049"/>
            <a:ext cx="2157088" cy="13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pic>
        <p:nvPicPr>
          <p:cNvPr id="9" name="コンテンツ プレースホルダー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66F5BAB-81E3-410A-88EA-FB00909E47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6951" y="1757527"/>
            <a:ext cx="7946967" cy="4345997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39296A5-E296-472E-94BA-3B273B089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" t="25937" r="57817" b="19992"/>
          <a:stretch/>
        </p:blipFill>
        <p:spPr>
          <a:xfrm>
            <a:off x="8844741" y="2734886"/>
            <a:ext cx="3483033" cy="25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サーバ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en-US" altLang="ja-JP" sz="2400" dirty="0"/>
              <a:t>Raspberry Pi 4</a:t>
            </a:r>
          </a:p>
          <a:p>
            <a:pPr lvl="1"/>
            <a:r>
              <a:rPr lang="en-US" altLang="ja-JP" sz="2200" dirty="0"/>
              <a:t>https</a:t>
            </a:r>
            <a:r>
              <a:rPr lang="ja-JP" altLang="en-US" sz="2200" dirty="0"/>
              <a:t>ウェブサーバ</a:t>
            </a:r>
            <a:endParaRPr lang="en-US" altLang="ja-JP" sz="2200" dirty="0"/>
          </a:p>
          <a:p>
            <a:pPr lvl="1"/>
            <a:r>
              <a:rPr lang="ja-JP" altLang="en-US" sz="2200" dirty="0"/>
              <a:t>各種ログ蓄積</a:t>
            </a:r>
            <a:endParaRPr lang="en-US" altLang="ja-JP" sz="2200" dirty="0"/>
          </a:p>
          <a:p>
            <a:r>
              <a:rPr lang="en-US" altLang="ja-JP" sz="2400" dirty="0"/>
              <a:t>Apache2</a:t>
            </a:r>
            <a:r>
              <a:rPr lang="ja-JP" altLang="en-US" sz="2400" dirty="0"/>
              <a:t>サーバ構築</a:t>
            </a:r>
            <a:endParaRPr lang="en-US" altLang="ja-JP" sz="2400" dirty="0"/>
          </a:p>
          <a:p>
            <a:r>
              <a:rPr lang="ja-JP" altLang="en-US" sz="2400" dirty="0"/>
              <a:t>クライアントアプリ配信確認</a:t>
            </a:r>
            <a:endParaRPr lang="en-US" altLang="ja-JP" sz="2400" dirty="0"/>
          </a:p>
          <a:p>
            <a:r>
              <a:rPr lang="en-US" altLang="ja-JP" sz="2400" dirty="0"/>
              <a:t>VPN</a:t>
            </a:r>
            <a:r>
              <a:rPr lang="ja-JP" altLang="en-US" sz="2400" dirty="0"/>
              <a:t>での接続確認</a:t>
            </a:r>
            <a:endParaRPr lang="en-US" altLang="ja-JP" sz="2400" dirty="0"/>
          </a:p>
          <a:p>
            <a:r>
              <a:rPr lang="en-US" altLang="ja-JP" sz="2400" dirty="0"/>
              <a:t>WAN</a:t>
            </a:r>
            <a:r>
              <a:rPr lang="ja-JP" altLang="en-US" sz="2400" dirty="0"/>
              <a:t>に公開はしていない。</a:t>
            </a:r>
            <a:endParaRPr lang="en-US" altLang="ja-JP" sz="2200" dirty="0"/>
          </a:p>
          <a:p>
            <a:endParaRPr lang="en-US" altLang="ja-JP" sz="2400" dirty="0"/>
          </a:p>
        </p:txBody>
      </p:sp>
      <p:pic>
        <p:nvPicPr>
          <p:cNvPr id="9" name="図 8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AE8FB07F-84A4-4025-A428-96A00ECC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20" y="1742740"/>
            <a:ext cx="2870758" cy="1818487"/>
          </a:xfrm>
          <a:prstGeom prst="rect">
            <a:avLst/>
          </a:prstGeom>
        </p:spPr>
      </p:pic>
      <p:pic>
        <p:nvPicPr>
          <p:cNvPr id="1026" name="Picture 2" descr="Ubuntu 20.04にApache Webサーバーをインストールする方法 - Tutorial Crawler">
            <a:extLst>
              <a:ext uri="{FF2B5EF4-FFF2-40B4-BE49-F238E27FC236}">
                <a16:creationId xmlns:a16="http://schemas.microsoft.com/office/drawing/2014/main" id="{E3A0E04B-6252-48C9-A54A-92C78059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05" y="3935488"/>
            <a:ext cx="2660073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6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問題点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RTK</a:t>
            </a:r>
            <a:r>
              <a:rPr lang="ja-JP" altLang="en-US" sz="2200" dirty="0"/>
              <a:t>の未成功</a:t>
            </a:r>
            <a:endParaRPr lang="en-US" altLang="ja-JP" sz="2200" dirty="0"/>
          </a:p>
          <a:p>
            <a:pPr lvl="1"/>
            <a:r>
              <a:rPr lang="en-US" altLang="ja-JP" sz="2000" dirty="0"/>
              <a:t>GPS</a:t>
            </a:r>
            <a:r>
              <a:rPr lang="ja-JP" altLang="en-US" sz="2000" dirty="0"/>
              <a:t>アンテナの交換</a:t>
            </a:r>
            <a:endParaRPr lang="en-US" altLang="ja-JP" sz="2000" dirty="0"/>
          </a:p>
          <a:p>
            <a:r>
              <a:rPr lang="ja-JP" altLang="en-US" sz="2400" dirty="0"/>
              <a:t>足回りの設計</a:t>
            </a:r>
            <a:endParaRPr lang="en-US" altLang="ja-JP" sz="2400" dirty="0"/>
          </a:p>
          <a:p>
            <a:pPr lvl="1"/>
            <a:r>
              <a:rPr lang="ja-JP" altLang="en-US" sz="2200" dirty="0"/>
              <a:t>モータ変更し改善済</a:t>
            </a:r>
            <a:endParaRPr lang="en-US" altLang="ja-JP" sz="2200" dirty="0"/>
          </a:p>
          <a:p>
            <a:r>
              <a:rPr lang="ja-JP" altLang="en-US" sz="2400" dirty="0"/>
              <a:t>カメラ搭載</a:t>
            </a:r>
            <a:r>
              <a:rPr lang="en-US" altLang="ja-JP" sz="2400" dirty="0"/>
              <a:t>IMU</a:t>
            </a:r>
            <a:r>
              <a:rPr lang="ja-JP" altLang="en-US" sz="2400" dirty="0"/>
              <a:t>の値取得失敗</a:t>
            </a:r>
            <a:endParaRPr lang="en-US" altLang="ja-JP" sz="2400" dirty="0"/>
          </a:p>
          <a:p>
            <a:pPr lvl="1"/>
            <a:r>
              <a:rPr lang="ja-JP" altLang="en-US" sz="2200" dirty="0"/>
              <a:t>別途</a:t>
            </a:r>
            <a:r>
              <a:rPr lang="en-US" altLang="ja-JP" sz="2200" dirty="0"/>
              <a:t>IMU</a:t>
            </a:r>
            <a:r>
              <a:rPr lang="ja-JP" altLang="en-US" sz="2200" dirty="0"/>
              <a:t>を搭載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4625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grpSp>
        <p:nvGrpSpPr>
          <p:cNvPr id="68" name="Group 1">
            <a:extLst>
              <a:ext uri="{FF2B5EF4-FFF2-40B4-BE49-F238E27FC236}">
                <a16:creationId xmlns:a16="http://schemas.microsoft.com/office/drawing/2014/main" id="{CD2B0BDD-7DAD-48FC-9B4F-4E27E3A8B0BE}"/>
              </a:ext>
            </a:extLst>
          </p:cNvPr>
          <p:cNvGrpSpPr>
            <a:grpSpLocks/>
          </p:cNvGrpSpPr>
          <p:nvPr/>
        </p:nvGrpSpPr>
        <p:grpSpPr bwMode="auto">
          <a:xfrm>
            <a:off x="-1263650" y="1775532"/>
            <a:ext cx="14141450" cy="4601245"/>
            <a:chOff x="-96" y="-28"/>
            <a:chExt cx="851" cy="318"/>
          </a:xfrm>
        </p:grpSpPr>
        <p:sp>
          <p:nvSpPr>
            <p:cNvPr id="69" name="Rectangle 77">
              <a:extLst>
                <a:ext uri="{FF2B5EF4-FFF2-40B4-BE49-F238E27FC236}">
                  <a16:creationId xmlns:a16="http://schemas.microsoft.com/office/drawing/2014/main" id="{2F5F7393-022A-4150-A8CB-EBC98C0AF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" y="0"/>
              <a:ext cx="566" cy="166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Rectangle 76" descr="21/04/13 (火)">
              <a:extLst>
                <a:ext uri="{FF2B5EF4-FFF2-40B4-BE49-F238E27FC236}">
                  <a16:creationId xmlns:a16="http://schemas.microsoft.com/office/drawing/2014/main" id="{7E9B4809-8908-4E81-A676-0FF1588A3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" y="-3"/>
              <a:ext cx="13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開始日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5" descr="22/02/04 (金)">
              <a:extLst>
                <a:ext uri="{FF2B5EF4-FFF2-40B4-BE49-F238E27FC236}">
                  <a16:creationId xmlns:a16="http://schemas.microsoft.com/office/drawing/2014/main" id="{17B6CCE4-40E5-4DA6-AA83-70EEDA399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-2"/>
              <a:ext cx="12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終了日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22/02/04 (金)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4" descr="07月">
              <a:extLst>
                <a:ext uri="{FF2B5EF4-FFF2-40B4-BE49-F238E27FC236}">
                  <a16:creationId xmlns:a16="http://schemas.microsoft.com/office/drawing/2014/main" id="{FFBD9EAE-9A06-4E5E-83B1-1BA1B4DF2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07月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3D27A3B1-A445-4B31-9647-5922CE3E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Rectangle 72" descr="10月">
              <a:extLst>
                <a:ext uri="{FF2B5EF4-FFF2-40B4-BE49-F238E27FC236}">
                  <a16:creationId xmlns:a16="http://schemas.microsoft.com/office/drawing/2014/main" id="{B6EC1BF5-B1C0-474F-B9BE-9713DC305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10月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AAD4C2B1-66C4-44AC-96FE-E5BAD1E6A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Rectangle 70" descr="01月">
              <a:extLst>
                <a:ext uri="{FF2B5EF4-FFF2-40B4-BE49-F238E27FC236}">
                  <a16:creationId xmlns:a16="http://schemas.microsoft.com/office/drawing/2014/main" id="{64D97A0F-DE85-477C-AD2F-6B933915D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01月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D031046D-B435-4E2E-89D3-04896308E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Rectangle 68" descr="企画設定&#10;21/04/13 (火) - 21/05/18 (火)">
              <a:extLst>
                <a:ext uri="{FF2B5EF4-FFF2-40B4-BE49-F238E27FC236}">
                  <a16:creationId xmlns:a16="http://schemas.microsoft.com/office/drawing/2014/main" id="{4A9C0F22-5DEA-4136-84EC-4615A640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84"/>
              <a:ext cx="68" cy="82"/>
            </a:xfrm>
            <a:prstGeom prst="rect">
              <a:avLst/>
            </a:prstGeom>
            <a:solidFill>
              <a:srgbClr val="B4C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企画設定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 - 21/05/18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67" descr="基礎実験&#10;21/05/11 (火) - 21/07/27 (火)">
              <a:extLst>
                <a:ext uri="{FF2B5EF4-FFF2-40B4-BE49-F238E27FC236}">
                  <a16:creationId xmlns:a16="http://schemas.microsoft.com/office/drawing/2014/main" id="{0978D8D3-4894-461A-9898-4D6F7B7E7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" y="1"/>
              <a:ext cx="14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基礎実験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21/05/11 (火) - 21/07/27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66" descr="製作&#10;21/07/28 (水) - 21/12/21 (火)">
              <a:extLst>
                <a:ext uri="{FF2B5EF4-FFF2-40B4-BE49-F238E27FC236}">
                  <a16:creationId xmlns:a16="http://schemas.microsoft.com/office/drawing/2014/main" id="{F2C2A633-A684-47C8-AC69-1F813540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1"/>
              <a:ext cx="27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製作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21/07/28 (水) - 21/12/21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65" descr="最終調整・発表準備&#10;21/12/22 (水) - 22/02/02 (水)">
              <a:extLst>
                <a:ext uri="{FF2B5EF4-FFF2-40B4-BE49-F238E27FC236}">
                  <a16:creationId xmlns:a16="http://schemas.microsoft.com/office/drawing/2014/main" id="{B3FD6822-5093-4B53-81E2-6A09A981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1"/>
              <a:ext cx="81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最終調整</a:t>
              </a:r>
              <a:endParaRPr lang="en-US" altLang="ja-JP" sz="1200" b="1" dirty="0">
                <a:solidFill>
                  <a:srgbClr val="44444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発表準備</a:t>
              </a:r>
              <a:b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21/12/22 (水) - 22/02/02 (水)</a:t>
              </a:r>
            </a:p>
          </p:txBody>
        </p:sp>
        <p:sp>
          <p:nvSpPr>
            <p:cNvPr id="82" name="Rectangle 64" descr="プロジェクト演習発表会&#10;22/02/03 (木) - 22/02/04 (金)">
              <a:extLst>
                <a:ext uri="{FF2B5EF4-FFF2-40B4-BE49-F238E27FC236}">
                  <a16:creationId xmlns:a16="http://schemas.microsoft.com/office/drawing/2014/main" id="{4C2A51E4-683E-43DD-9467-52475635D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" y="1"/>
              <a:ext cx="2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プロジェクト演習発表会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3" name="Group 61">
              <a:extLst>
                <a:ext uri="{FF2B5EF4-FFF2-40B4-BE49-F238E27FC236}">
                  <a16:creationId xmlns:a16="http://schemas.microsoft.com/office/drawing/2014/main" id="{3D8C2A9F-91DE-4AA9-A43D-16A8DA73F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" y="158"/>
              <a:ext cx="18" cy="18"/>
              <a:chOff x="0" y="0"/>
              <a:chExt cx="100" cy="100"/>
            </a:xfrm>
          </p:grpSpPr>
          <p:sp>
            <p:nvSpPr>
              <p:cNvPr id="125" name="Freeform 63">
                <a:extLst>
                  <a:ext uri="{FF2B5EF4-FFF2-40B4-BE49-F238E27FC236}">
                    <a16:creationId xmlns:a16="http://schemas.microsoft.com/office/drawing/2014/main" id="{C05B6E3F-347F-4141-9F72-B74A18E1E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6" name="Freeform 62">
                <a:extLst>
                  <a:ext uri="{FF2B5EF4-FFF2-40B4-BE49-F238E27FC236}">
                    <a16:creationId xmlns:a16="http://schemas.microsoft.com/office/drawing/2014/main" id="{D5173EDB-316A-4A33-8C3A-0B785143F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4" name="Freeform 60">
              <a:extLst>
                <a:ext uri="{FF2B5EF4-FFF2-40B4-BE49-F238E27FC236}">
                  <a16:creationId xmlns:a16="http://schemas.microsoft.com/office/drawing/2014/main" id="{6705DBE0-D69A-45C7-B5DE-0816EB83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5" name="Rectangle 59" descr="企画発表&#10;21/05/18 (火)">
              <a:extLst>
                <a:ext uri="{FF2B5EF4-FFF2-40B4-BE49-F238E27FC236}">
                  <a16:creationId xmlns:a16="http://schemas.microsoft.com/office/drawing/2014/main" id="{22C1B659-4BFC-4B82-8B45-0DFC30973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" y="191"/>
              <a:ext cx="123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企画発表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6" name="Group 56">
              <a:extLst>
                <a:ext uri="{FF2B5EF4-FFF2-40B4-BE49-F238E27FC236}">
                  <a16:creationId xmlns:a16="http://schemas.microsoft.com/office/drawing/2014/main" id="{E5D189BA-C59A-4E8C-84B4-333077ABEB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" y="158"/>
              <a:ext cx="18" cy="18"/>
              <a:chOff x="0" y="0"/>
              <a:chExt cx="100" cy="100"/>
            </a:xfrm>
          </p:grpSpPr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49D33346-C4E6-4A33-ABA1-B690A6958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4" name="Freeform 57">
                <a:extLst>
                  <a:ext uri="{FF2B5EF4-FFF2-40B4-BE49-F238E27FC236}">
                    <a16:creationId xmlns:a16="http://schemas.microsoft.com/office/drawing/2014/main" id="{3F756E3D-059B-4119-81B1-73FE4EED3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7" name="Rectangle 54" descr="実験用筐体完成&#10;21/07/27 (火)">
              <a:extLst>
                <a:ext uri="{FF2B5EF4-FFF2-40B4-BE49-F238E27FC236}">
                  <a16:creationId xmlns:a16="http://schemas.microsoft.com/office/drawing/2014/main" id="{AC334D50-F401-44D8-9C8A-8E78EA354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" y="131"/>
              <a:ext cx="157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実験用筐体完成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47AFCCC9-7BE5-4751-AABF-8D5549222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158"/>
              <a:ext cx="18" cy="18"/>
            </a:xfrm>
            <a:custGeom>
              <a:avLst/>
              <a:gdLst>
                <a:gd name="T0" fmla="*/ 50 w 100"/>
                <a:gd name="T1" fmla="*/ 0 h 100"/>
                <a:gd name="T2" fmla="*/ 100 w 100"/>
                <a:gd name="T3" fmla="*/ 50 h 100"/>
                <a:gd name="T4" fmla="*/ 50 w 100"/>
                <a:gd name="T5" fmla="*/ 100 h 100"/>
                <a:gd name="T6" fmla="*/ 0 w 100"/>
                <a:gd name="T7" fmla="*/ 50 h 100"/>
                <a:gd name="T8" fmla="*/ 50 w 10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0"/>
                  </a:moveTo>
                  <a:lnTo>
                    <a:pt x="100" y="50"/>
                  </a:lnTo>
                  <a:lnTo>
                    <a:pt x="50" y="100"/>
                  </a:lnTo>
                  <a:lnTo>
                    <a:pt x="0" y="50"/>
                  </a:lnTo>
                  <a:lnTo>
                    <a:pt x="5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Rectangle 49" descr="春学期末発表&#10;21/07/27 (火)">
              <a:extLst>
                <a:ext uri="{FF2B5EF4-FFF2-40B4-BE49-F238E27FC236}">
                  <a16:creationId xmlns:a16="http://schemas.microsoft.com/office/drawing/2014/main" id="{D107BD24-DD25-435C-A197-78822DF28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" y="194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春学期末発表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67DC8B05-8406-477C-8440-06A8F4FC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163"/>
              <a:ext cx="9" cy="9"/>
            </a:xfrm>
            <a:custGeom>
              <a:avLst/>
              <a:gdLst>
                <a:gd name="T0" fmla="*/ 25 w 50"/>
                <a:gd name="T1" fmla="*/ 0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lnTo>
                    <a:pt x="50" y="25"/>
                  </a:lnTo>
                  <a:lnTo>
                    <a:pt x="25" y="50"/>
                  </a:lnTo>
                  <a:lnTo>
                    <a:pt x="0" y="25"/>
                  </a:lnTo>
                  <a:lnTo>
                    <a:pt x="25" y="0"/>
                  </a:lnTo>
                </a:path>
              </a:pathLst>
            </a:custGeom>
            <a:solidFill>
              <a:srgbClr val="444444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Freeform 45">
              <a:extLst>
                <a:ext uri="{FF2B5EF4-FFF2-40B4-BE49-F238E27FC236}">
                  <a16:creationId xmlns:a16="http://schemas.microsoft.com/office/drawing/2014/main" id="{69E91680-EFA3-442D-934B-287273D83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grpSp>
          <p:nvGrpSpPr>
            <p:cNvPr id="92" name="Group 41">
              <a:extLst>
                <a:ext uri="{FF2B5EF4-FFF2-40B4-BE49-F238E27FC236}">
                  <a16:creationId xmlns:a16="http://schemas.microsoft.com/office/drawing/2014/main" id="{6126A9F7-A0FF-472D-8945-775808831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" y="158"/>
              <a:ext cx="18" cy="18"/>
              <a:chOff x="0" y="0"/>
              <a:chExt cx="100" cy="100"/>
            </a:xfrm>
          </p:grpSpPr>
          <p:sp>
            <p:nvSpPr>
              <p:cNvPr id="121" name="Freeform 43">
                <a:extLst>
                  <a:ext uri="{FF2B5EF4-FFF2-40B4-BE49-F238E27FC236}">
                    <a16:creationId xmlns:a16="http://schemas.microsoft.com/office/drawing/2014/main" id="{F6AADD13-2CA8-48C4-A3BC-4792F24AF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2" name="Freeform 42">
                <a:extLst>
                  <a:ext uri="{FF2B5EF4-FFF2-40B4-BE49-F238E27FC236}">
                    <a16:creationId xmlns:a16="http://schemas.microsoft.com/office/drawing/2014/main" id="{E3AECC6E-26DA-48C7-BD42-056674E03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3" name="Rectangle 39" descr="実験用筐体　前後左右パターン動作&#10;21/08/17 (火)">
              <a:extLst>
                <a:ext uri="{FF2B5EF4-FFF2-40B4-BE49-F238E27FC236}">
                  <a16:creationId xmlns:a16="http://schemas.microsoft.com/office/drawing/2014/main" id="{884822A3-E63C-48AB-8EDF-1CAE3B837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127"/>
              <a:ext cx="132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パターン動作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21/08/</a:t>
              </a:r>
              <a:r>
                <a:rPr kumimoji="0" lang="en-US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31</a:t>
              </a: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5F13646F-A5C0-485B-B9C6-AA75B6239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" y="158"/>
              <a:ext cx="18" cy="18"/>
              <a:chOff x="0" y="0"/>
              <a:chExt cx="100" cy="100"/>
            </a:xfrm>
          </p:grpSpPr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3D60EC4D-DDAC-4C96-A62C-EC083B0AE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262445D1-1C26-427C-975A-4DCD0B67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5" name="Rectangle 34" descr="実験用筐体　アプリから操作　前後左右&#10;21/09/15 (水)">
              <a:extLst>
                <a:ext uri="{FF2B5EF4-FFF2-40B4-BE49-F238E27FC236}">
                  <a16:creationId xmlns:a16="http://schemas.microsoft.com/office/drawing/2014/main" id="{554BFFB8-B635-4D10-987D-3826753FE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121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前後左右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21/09/15 (水)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6" name="Group 26">
              <a:extLst>
                <a:ext uri="{FF2B5EF4-FFF2-40B4-BE49-F238E27FC236}">
                  <a16:creationId xmlns:a16="http://schemas.microsoft.com/office/drawing/2014/main" id="{CD4B22BD-F659-40B0-9CBC-2984CF40F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" y="158"/>
              <a:ext cx="18" cy="18"/>
              <a:chOff x="0" y="0"/>
              <a:chExt cx="100" cy="100"/>
            </a:xfrm>
          </p:grpSpPr>
          <p:sp>
            <p:nvSpPr>
              <p:cNvPr id="117" name="Freeform 28">
                <a:extLst>
                  <a:ext uri="{FF2B5EF4-FFF2-40B4-BE49-F238E27FC236}">
                    <a16:creationId xmlns:a16="http://schemas.microsoft.com/office/drawing/2014/main" id="{B48ED57C-6342-48FB-B776-0F386F62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8" name="Freeform 27">
                <a:extLst>
                  <a:ext uri="{FF2B5EF4-FFF2-40B4-BE49-F238E27FC236}">
                    <a16:creationId xmlns:a16="http://schemas.microsoft.com/office/drawing/2014/main" id="{6671214B-FE35-474F-BFE4-FD0C5FC6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890AD882-0770-4DA4-A7CE-49C953DAA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Rectangle 24" descr="秋学期中間報告&#10;21/10/05 (火)">
              <a:extLst>
                <a:ext uri="{FF2B5EF4-FFF2-40B4-BE49-F238E27FC236}">
                  <a16:creationId xmlns:a16="http://schemas.microsoft.com/office/drawing/2014/main" id="{E81D1100-66CB-4FD6-9A0E-2FF7818B1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197"/>
              <a:ext cx="157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秋学期中間報告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21/10/05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9" name="Group 21">
              <a:extLst>
                <a:ext uri="{FF2B5EF4-FFF2-40B4-BE49-F238E27FC236}">
                  <a16:creationId xmlns:a16="http://schemas.microsoft.com/office/drawing/2014/main" id="{1839B94D-B45F-4D46-A35B-8AC7C6C49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" y="158"/>
              <a:ext cx="18" cy="18"/>
              <a:chOff x="0" y="0"/>
              <a:chExt cx="100" cy="100"/>
            </a:xfrm>
          </p:grpSpPr>
          <p:sp>
            <p:nvSpPr>
              <p:cNvPr id="115" name="Freeform 23">
                <a:extLst>
                  <a:ext uri="{FF2B5EF4-FFF2-40B4-BE49-F238E27FC236}">
                    <a16:creationId xmlns:a16="http://schemas.microsoft.com/office/drawing/2014/main" id="{40A78E46-BACF-440C-8CB9-B45F93A7E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C0F1DA06-DE85-4934-8B41-C4B0C47B4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0" name="Rectangle 19" descr="実験用筐体　アプリから操作　目的地まで&#10;21/10/31 (日)">
              <a:extLst>
                <a:ext uri="{FF2B5EF4-FFF2-40B4-BE49-F238E27FC236}">
                  <a16:creationId xmlns:a16="http://schemas.microsoft.com/office/drawing/2014/main" id="{1476659F-D964-4CA1-9F54-6299AAE8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119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目的地まで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21/10/31 (日)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1" name="Group 16">
              <a:extLst>
                <a:ext uri="{FF2B5EF4-FFF2-40B4-BE49-F238E27FC236}">
                  <a16:creationId xmlns:a16="http://schemas.microsoft.com/office/drawing/2014/main" id="{F9376E40-95E5-4879-A3B8-645A3B9A7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" y="158"/>
              <a:ext cx="18" cy="18"/>
              <a:chOff x="0" y="0"/>
              <a:chExt cx="100" cy="100"/>
            </a:xfrm>
          </p:grpSpPr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0401C66F-CC4E-4C95-A7F8-0EE7A78FC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97E04775-D50C-4A00-830E-FC455D225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2" name="Rectangle 14" descr="実験用筐体　障害物あり&#10;21/11/30 (火)">
              <a:extLst>
                <a:ext uri="{FF2B5EF4-FFF2-40B4-BE49-F238E27FC236}">
                  <a16:creationId xmlns:a16="http://schemas.microsoft.com/office/drawing/2014/main" id="{21B8C539-B0F6-4D12-9659-1B39D2315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125"/>
              <a:ext cx="132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障害物あり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21/11/30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" name="Group 11">
              <a:extLst>
                <a:ext uri="{FF2B5EF4-FFF2-40B4-BE49-F238E27FC236}">
                  <a16:creationId xmlns:a16="http://schemas.microsoft.com/office/drawing/2014/main" id="{66BE7884-07C4-4CCE-B79F-D759439D1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" y="158"/>
              <a:ext cx="18" cy="18"/>
              <a:chOff x="0" y="0"/>
              <a:chExt cx="100" cy="100"/>
            </a:xfrm>
          </p:grpSpPr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DBE5E789-85BC-4CA1-B068-221655E37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1A007626-D712-4A76-9F33-5CF21C581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BBED6644-C77D-4CE4-B73D-709A3A80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Rectangle 9" descr="年末完了報告&#10;21/12/21 (火)">
              <a:extLst>
                <a:ext uri="{FF2B5EF4-FFF2-40B4-BE49-F238E27FC236}">
                  <a16:creationId xmlns:a16="http://schemas.microsoft.com/office/drawing/2014/main" id="{5C7CF0B4-BE14-4D62-8FBD-DBD4529A6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198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年末完了報告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6" name="Group 6">
              <a:extLst>
                <a:ext uri="{FF2B5EF4-FFF2-40B4-BE49-F238E27FC236}">
                  <a16:creationId xmlns:a16="http://schemas.microsoft.com/office/drawing/2014/main" id="{B09924F8-089F-4F27-9E78-7F74B15DD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" y="158"/>
              <a:ext cx="18" cy="18"/>
              <a:chOff x="0" y="0"/>
              <a:chExt cx="100" cy="100"/>
            </a:xfrm>
          </p:grpSpPr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345119FC-32D3-48B8-9D91-C92841EF9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0" name="Freeform 7">
                <a:extLst>
                  <a:ext uri="{FF2B5EF4-FFF2-40B4-BE49-F238E27FC236}">
                    <a16:creationId xmlns:a16="http://schemas.microsoft.com/office/drawing/2014/main" id="{1FB84A41-535A-4EA7-BAE4-9AFC41F98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8A20D4CF-3F89-47A6-B6AB-80402ED8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Rectangle 4" descr="最終報告会&#10;22/01/25 (火)">
              <a:extLst>
                <a:ext uri="{FF2B5EF4-FFF2-40B4-BE49-F238E27FC236}">
                  <a16:creationId xmlns:a16="http://schemas.microsoft.com/office/drawing/2014/main" id="{7F1F76FE-95B5-4134-81C4-3E64F72F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91"/>
              <a:ext cx="132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最終報告会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22/01/25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7" name="Rectangle 14" descr="実験用筐体　障害物あり&#10;21/11/30 (火)">
            <a:extLst>
              <a:ext uri="{FF2B5EF4-FFF2-40B4-BE49-F238E27FC236}">
                <a16:creationId xmlns:a16="http://schemas.microsoft.com/office/drawing/2014/main" id="{77F88EC1-33A6-4CCD-AE32-0963C9513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619" y="3542115"/>
            <a:ext cx="2118490" cy="28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完成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21/11/30 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14" descr="実験用筐体　障害物あり&#10;21/11/30 (火)">
            <a:extLst>
              <a:ext uri="{FF2B5EF4-FFF2-40B4-BE49-F238E27FC236}">
                <a16:creationId xmlns:a16="http://schemas.microsoft.com/office/drawing/2014/main" id="{0BB4359D-18DE-4003-8550-AED00DE2B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468" y="3989339"/>
            <a:ext cx="2118490" cy="131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ja-JP" sz="1000" dirty="0">
              <a:solidFill>
                <a:srgbClr val="4444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障害物あり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67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sp>
        <p:nvSpPr>
          <p:cNvPr id="184" name="コンテンツ プレースホルダー 3">
            <a:extLst>
              <a:ext uri="{FF2B5EF4-FFF2-40B4-BE49-F238E27FC236}">
                <a16:creationId xmlns:a16="http://schemas.microsoft.com/office/drawing/2014/main" id="{C15FFBB0-E3BD-45A6-94A8-E046A169B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ja-JP" altLang="en-US" sz="2400" dirty="0"/>
              <a:t>各種基礎実験は成功</a:t>
            </a:r>
            <a:endParaRPr lang="en-US" altLang="ja-JP" sz="2400" dirty="0"/>
          </a:p>
          <a:p>
            <a:r>
              <a:rPr lang="ja-JP" altLang="en-US" sz="2400" dirty="0"/>
              <a:t>問題点は残っているがスケジュール通りに進めていく。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6890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95400" y="1769422"/>
            <a:ext cx="9601200" cy="442949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2400" dirty="0"/>
              <a:t>プロジェクト概要</a:t>
            </a:r>
            <a:endParaRPr lang="en-US" altLang="ja-JP" sz="2400" dirty="0"/>
          </a:p>
          <a:p>
            <a:pPr rtl="0"/>
            <a:r>
              <a:rPr lang="ja-JP" altLang="en-US" sz="2400" dirty="0"/>
              <a:t>正元</a:t>
            </a:r>
            <a:r>
              <a:rPr lang="en-US" altLang="ja-JP" sz="2400" dirty="0"/>
              <a:t>(VPN</a:t>
            </a:r>
            <a:r>
              <a:rPr lang="ja-JP" altLang="en-US" sz="2400" dirty="0"/>
              <a:t>問題　筐体製作補助　ウェブアプリ製作</a:t>
            </a:r>
            <a:r>
              <a:rPr lang="en-US" altLang="ja-JP" sz="2400" dirty="0"/>
              <a:t>)</a:t>
            </a:r>
          </a:p>
          <a:p>
            <a:pPr rtl="0"/>
            <a:r>
              <a:rPr lang="ja-JP" altLang="en-US" sz="2400" dirty="0"/>
              <a:t>馬場</a:t>
            </a:r>
            <a:r>
              <a:rPr lang="en-US" altLang="ja-JP" sz="2400" dirty="0"/>
              <a:t>(</a:t>
            </a:r>
            <a:r>
              <a:rPr lang="ja-JP" altLang="en-US" sz="2400" dirty="0"/>
              <a:t>筐体製作</a:t>
            </a:r>
            <a:r>
              <a:rPr lang="en-US" altLang="ja-JP" sz="2400" dirty="0"/>
              <a:t>)</a:t>
            </a:r>
          </a:p>
          <a:p>
            <a:pPr rtl="0"/>
            <a:r>
              <a:rPr lang="ja-JP" altLang="en-US" sz="2400" dirty="0"/>
              <a:t>石橋</a:t>
            </a:r>
            <a:r>
              <a:rPr lang="en-US" altLang="ja-JP" sz="2400" dirty="0"/>
              <a:t>(GPS </a:t>
            </a:r>
            <a:r>
              <a:rPr lang="ja-JP" altLang="en-US" sz="2400" dirty="0"/>
              <a:t>ローバ動作　ローバ・サーバ間通信</a:t>
            </a:r>
            <a:r>
              <a:rPr lang="en-US" altLang="ja-JP" sz="2400" dirty="0"/>
              <a:t>)</a:t>
            </a:r>
          </a:p>
          <a:p>
            <a:pPr rtl="0"/>
            <a:endParaRPr lang="en-US" altLang="ja-JP" sz="2400" dirty="0"/>
          </a:p>
          <a:p>
            <a:pPr rtl="0"/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全体の進捗度　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路面状況に左右されるが、ローバ単体で指定距離の走行が大まかに成功　サーバサイドに遅れが出ている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rtl="0"/>
            <a:r>
              <a:rPr lang="ja-JP" altLang="en-US" sz="2400" dirty="0"/>
              <a:t>今後のスケジュール</a:t>
            </a:r>
            <a:endParaRPr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要件・目的の再検討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301150"/>
            <a:ext cx="9713025" cy="1285197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en-US" altLang="ja-JP" sz="3000" dirty="0" err="1"/>
              <a:t>GoogleMAP</a:t>
            </a:r>
            <a:r>
              <a:rPr lang="ja-JP" altLang="en-US" sz="3000" dirty="0"/>
              <a:t>で指定した場所まで</a:t>
            </a:r>
            <a:r>
              <a:rPr lang="en-US" altLang="ja-JP" sz="3000" dirty="0"/>
              <a:t>GPS</a:t>
            </a:r>
            <a:r>
              <a:rPr lang="ja-JP" altLang="en-US" sz="3000" dirty="0"/>
              <a:t>の自己位置をもとに自律走行するロボットの製作</a:t>
            </a:r>
            <a:endParaRPr lang="en-US" altLang="ja-JP" sz="3000" dirty="0"/>
          </a:p>
          <a:p>
            <a:pPr marL="0" indent="0" algn="ctr">
              <a:buNone/>
            </a:pPr>
            <a:endParaRPr lang="ja-JP" altLang="ja-JP" sz="2400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B15C29C0-50F9-40D0-8320-F7DF6DD6D0DF}"/>
              </a:ext>
            </a:extLst>
          </p:cNvPr>
          <p:cNvSpPr/>
          <p:nvPr/>
        </p:nvSpPr>
        <p:spPr>
          <a:xfrm>
            <a:off x="5208831" y="3266850"/>
            <a:ext cx="1608083" cy="13255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D0C1CBF-FEA9-4099-B6E1-DA3A083EECD8}"/>
              </a:ext>
            </a:extLst>
          </p:cNvPr>
          <p:cNvSpPr txBox="1"/>
          <p:nvPr/>
        </p:nvSpPr>
        <p:spPr>
          <a:xfrm>
            <a:off x="921328" y="468012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kumimoji="1" lang="en-US" altLang="ja-JP" sz="3200" b="1" dirty="0"/>
              <a:t>GPS</a:t>
            </a:r>
            <a:r>
              <a:rPr kumimoji="1" lang="ja-JP" altLang="en-US" sz="3200" b="1" dirty="0"/>
              <a:t>情報をもとに動作する</a:t>
            </a:r>
            <a:endParaRPr kumimoji="1" lang="en-US" altLang="ja-JP" sz="3200" b="1" dirty="0"/>
          </a:p>
          <a:p>
            <a:pPr marL="0" indent="0" algn="ctr">
              <a:buNone/>
            </a:pPr>
            <a:r>
              <a:rPr kumimoji="1" lang="ja-JP" altLang="en-US" sz="3200" b="1" dirty="0"/>
              <a:t>各種自律走行ロボットの運用システムを作る。</a:t>
            </a:r>
          </a:p>
        </p:txBody>
      </p:sp>
    </p:spTree>
    <p:extLst>
      <p:ext uri="{BB962C8B-B14F-4D97-AF65-F5344CB8AC3E}">
        <p14:creationId xmlns:p14="http://schemas.microsoft.com/office/powerpoint/2010/main" val="14934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要件・目的の再検討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301150"/>
            <a:ext cx="9713025" cy="3991585"/>
          </a:xfrm>
        </p:spPr>
        <p:txBody>
          <a:bodyPr rtlCol="0">
            <a:normAutofit fontScale="92500"/>
          </a:bodyPr>
          <a:lstStyle/>
          <a:p>
            <a:r>
              <a:rPr lang="ja-JP" altLang="en-US" sz="2400" dirty="0"/>
              <a:t>自律走行ロボット</a:t>
            </a:r>
            <a:endParaRPr lang="en-US" altLang="ja-JP" sz="2400" dirty="0"/>
          </a:p>
          <a:p>
            <a:pPr lvl="1"/>
            <a:r>
              <a:rPr lang="ja-JP" altLang="en-US" sz="2200" dirty="0"/>
              <a:t>ロボットトラクター</a:t>
            </a:r>
            <a:endParaRPr lang="en-US" altLang="ja-JP" sz="2200" dirty="0"/>
          </a:p>
          <a:p>
            <a:pPr lvl="1"/>
            <a:r>
              <a:rPr lang="ja-JP" altLang="en-US" sz="2200" dirty="0"/>
              <a:t>配達ロボット</a:t>
            </a:r>
            <a:endParaRPr lang="en-US" altLang="ja-JP" sz="2200" dirty="0"/>
          </a:p>
          <a:p>
            <a:r>
              <a:rPr lang="ja-JP" altLang="en-US" sz="2400" dirty="0"/>
              <a:t>指定位置まで自走する機能は共通する。</a:t>
            </a:r>
            <a:endParaRPr lang="en-US" altLang="ja-JP" sz="2400" dirty="0"/>
          </a:p>
          <a:p>
            <a:r>
              <a:rPr lang="ja-JP" altLang="en-US" sz="2400" dirty="0"/>
              <a:t>このシステムをロボットに組み込めば、簡単に自走ができるようになるシステム作成</a:t>
            </a:r>
            <a:endParaRPr lang="en-US" altLang="ja-JP" sz="2400" dirty="0"/>
          </a:p>
          <a:p>
            <a:r>
              <a:rPr lang="en-US" altLang="ja-JP" sz="2400" dirty="0"/>
              <a:t>GPS</a:t>
            </a:r>
            <a:r>
              <a:rPr lang="ja-JP" altLang="en-US" sz="2400" dirty="0"/>
              <a:t>の自己位置推定を用いて自走ロボットの作成</a:t>
            </a:r>
            <a:endParaRPr lang="en-US" altLang="ja-JP" sz="2400" dirty="0"/>
          </a:p>
          <a:p>
            <a:r>
              <a:rPr lang="ja-JP" altLang="en-US" sz="2400" dirty="0"/>
              <a:t>走行ロボットを制御する</a:t>
            </a:r>
            <a:r>
              <a:rPr lang="en-US" altLang="ja-JP" sz="2400" dirty="0"/>
              <a:t>API</a:t>
            </a:r>
            <a:r>
              <a:rPr lang="ja-JP" altLang="en-US" sz="2400" dirty="0"/>
              <a:t>を作成</a:t>
            </a:r>
            <a:endParaRPr lang="en-US" altLang="ja-JP" sz="2400" dirty="0"/>
          </a:p>
          <a:p>
            <a:pPr lvl="1"/>
            <a:r>
              <a:rPr lang="en-US" altLang="ja-JP" sz="2200" dirty="0" err="1"/>
              <a:t>GoogleMAP</a:t>
            </a:r>
            <a:r>
              <a:rPr lang="ja-JP" altLang="en-US" sz="2200" dirty="0"/>
              <a:t>を使用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40513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RTK</a:t>
            </a:r>
            <a:r>
              <a:rPr lang="ja-JP" altLang="en-US" sz="3600" dirty="0"/>
              <a:t>測位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88945B5-87C2-41CA-B533-212215E2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78" y="3975865"/>
            <a:ext cx="1823514" cy="1823514"/>
          </a:xfrm>
          <a:prstGeom prst="rect">
            <a:avLst/>
          </a:prstGeom>
        </p:spPr>
      </p:pic>
      <p:pic>
        <p:nvPicPr>
          <p:cNvPr id="6" name="図 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FEDB3B11-1CBC-4D1B-AE15-5C03F580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190" y="4191296"/>
            <a:ext cx="1524484" cy="1524484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89740F3B-92DE-4B46-930E-C7DBA4FA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02" y="1524728"/>
            <a:ext cx="1686595" cy="161069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AEAB9A-8177-4BB1-89B9-BADF1E9FD1DA}"/>
              </a:ext>
            </a:extLst>
          </p:cNvPr>
          <p:cNvSpPr txBox="1"/>
          <p:nvPr/>
        </p:nvSpPr>
        <p:spPr>
          <a:xfrm>
            <a:off x="7513124" y="5649599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(32,11,10)</a:t>
            </a:r>
            <a:endParaRPr kumimoji="1" lang="ja-JP" altLang="en-US" sz="2400" dirty="0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197FBCB7-0BD0-4092-9D32-1B3FA11DC919}"/>
              </a:ext>
            </a:extLst>
          </p:cNvPr>
          <p:cNvSpPr/>
          <p:nvPr/>
        </p:nvSpPr>
        <p:spPr>
          <a:xfrm rot="18992855">
            <a:off x="7378534" y="2843629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7E4C49-2D09-4816-87D9-A6AFFCBE9ED4}"/>
              </a:ext>
            </a:extLst>
          </p:cNvPr>
          <p:cNvSpPr txBox="1"/>
          <p:nvPr/>
        </p:nvSpPr>
        <p:spPr>
          <a:xfrm>
            <a:off x="7247259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(35,10,13)</a:t>
            </a:r>
            <a:endParaRPr kumimoji="1" lang="ja-JP" altLang="en-US" sz="2400" dirty="0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1E916CBB-7AD0-4CF6-8130-2BAA9B255CBA}"/>
              </a:ext>
            </a:extLst>
          </p:cNvPr>
          <p:cNvSpPr/>
          <p:nvPr/>
        </p:nvSpPr>
        <p:spPr>
          <a:xfrm rot="5400000">
            <a:off x="5927351" y="4340615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723BC395-0B1B-46CC-8B2A-34E42DB1CDD9}"/>
              </a:ext>
            </a:extLst>
          </p:cNvPr>
          <p:cNvSpPr/>
          <p:nvPr/>
        </p:nvSpPr>
        <p:spPr>
          <a:xfrm>
            <a:off x="9489875" y="3252439"/>
            <a:ext cx="2288545" cy="1405422"/>
          </a:xfrm>
          <a:prstGeom prst="cloudCallout">
            <a:avLst>
              <a:gd name="adj1" fmla="val -52540"/>
              <a:gd name="adj2" fmla="val 4717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541631-0A57-48CC-83D0-9C0C07DB602C}"/>
              </a:ext>
            </a:extLst>
          </p:cNvPr>
          <p:cNvSpPr txBox="1"/>
          <p:nvPr/>
        </p:nvSpPr>
        <p:spPr>
          <a:xfrm>
            <a:off x="9940076" y="3601207"/>
            <a:ext cx="148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ずれてる！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FB6E6420-95FE-423E-B2D9-D72AE0AB3021}"/>
              </a:ext>
            </a:extLst>
          </p:cNvPr>
          <p:cNvSpPr/>
          <p:nvPr/>
        </p:nvSpPr>
        <p:spPr>
          <a:xfrm rot="2615854">
            <a:off x="4484755" y="2892167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85AB29-556D-4011-A5C6-F9CE41B0E37B}"/>
              </a:ext>
            </a:extLst>
          </p:cNvPr>
          <p:cNvSpPr txBox="1"/>
          <p:nvPr/>
        </p:nvSpPr>
        <p:spPr>
          <a:xfrm>
            <a:off x="2504310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(48,15,20)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27BE0-B3A5-4967-8057-9678D79378D3}"/>
              </a:ext>
            </a:extLst>
          </p:cNvPr>
          <p:cNvSpPr txBox="1"/>
          <p:nvPr/>
        </p:nvSpPr>
        <p:spPr>
          <a:xfrm>
            <a:off x="4974692" y="5102439"/>
            <a:ext cx="22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補正情報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(+3,-1,+3)</a:t>
            </a:r>
            <a:endParaRPr kumimoji="1" lang="ja-JP" altLang="en-US" sz="2400" dirty="0"/>
          </a:p>
        </p:txBody>
      </p:sp>
      <p:sp>
        <p:nvSpPr>
          <p:cNvPr id="22" name="思考の吹き出し: 雲形 21">
            <a:extLst>
              <a:ext uri="{FF2B5EF4-FFF2-40B4-BE49-F238E27FC236}">
                <a16:creationId xmlns:a16="http://schemas.microsoft.com/office/drawing/2014/main" id="{88B203B4-676F-4983-9E86-2F33A350F977}"/>
              </a:ext>
            </a:extLst>
          </p:cNvPr>
          <p:cNvSpPr/>
          <p:nvPr/>
        </p:nvSpPr>
        <p:spPr>
          <a:xfrm>
            <a:off x="122564" y="3339070"/>
            <a:ext cx="2288545" cy="1405422"/>
          </a:xfrm>
          <a:prstGeom prst="cloudCallout">
            <a:avLst>
              <a:gd name="adj1" fmla="val 46794"/>
              <a:gd name="adj2" fmla="val 562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CE4A78D-A175-482A-83DB-FA25FAEC5AAF}"/>
              </a:ext>
            </a:extLst>
          </p:cNvPr>
          <p:cNvSpPr txBox="1"/>
          <p:nvPr/>
        </p:nvSpPr>
        <p:spPr>
          <a:xfrm>
            <a:off x="603675" y="3601207"/>
            <a:ext cx="1489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座標を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して、、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59DA15A-A876-408E-9AC6-076135898B7A}"/>
              </a:ext>
            </a:extLst>
          </p:cNvPr>
          <p:cNvSpPr txBox="1"/>
          <p:nvPr/>
        </p:nvSpPr>
        <p:spPr>
          <a:xfrm>
            <a:off x="2133413" y="5672894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(51,14,23)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2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システム構成</a:t>
            </a:r>
            <a:endParaRPr lang="en-US" altLang="ja-JP" sz="3600" dirty="0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28E5E74D-B079-4FE5-9417-B886995E7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2721311" y="1979065"/>
            <a:ext cx="1874006" cy="1337563"/>
          </a:xfrm>
          <a:prstGeom prst="rect">
            <a:avLst/>
          </a:prstGeom>
        </p:spPr>
      </p:pic>
      <p:pic>
        <p:nvPicPr>
          <p:cNvPr id="29" name="図 28" descr="部屋, 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407DFA84-8EB9-48A0-A0B2-382EEB950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10419" y="4341656"/>
            <a:ext cx="1411548" cy="1620141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B7F0983B-24ED-4855-A1D7-25B19B70B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05" y="1714558"/>
            <a:ext cx="1524484" cy="1524484"/>
          </a:xfrm>
          <a:prstGeom prst="rect">
            <a:avLst/>
          </a:prstGeom>
        </p:spPr>
      </p:pic>
      <p:sp>
        <p:nvSpPr>
          <p:cNvPr id="34" name="矢印: 上カーブ 33">
            <a:extLst>
              <a:ext uri="{FF2B5EF4-FFF2-40B4-BE49-F238E27FC236}">
                <a16:creationId xmlns:a16="http://schemas.microsoft.com/office/drawing/2014/main" id="{316C1D40-EC8C-46CF-B1E2-EF82758E9F80}"/>
              </a:ext>
            </a:extLst>
          </p:cNvPr>
          <p:cNvSpPr/>
          <p:nvPr/>
        </p:nvSpPr>
        <p:spPr>
          <a:xfrm rot="16200000">
            <a:off x="4122112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DDAC312-D12E-43F5-988E-1BBC33C3FC2F}"/>
              </a:ext>
            </a:extLst>
          </p:cNvPr>
          <p:cNvSpPr txBox="1"/>
          <p:nvPr/>
        </p:nvSpPr>
        <p:spPr>
          <a:xfrm>
            <a:off x="5217830" y="367669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動作命令</a:t>
            </a:r>
          </a:p>
        </p:txBody>
      </p:sp>
      <p:sp>
        <p:nvSpPr>
          <p:cNvPr id="36" name="矢印: 左 35">
            <a:extLst>
              <a:ext uri="{FF2B5EF4-FFF2-40B4-BE49-F238E27FC236}">
                <a16:creationId xmlns:a16="http://schemas.microsoft.com/office/drawing/2014/main" id="{57049B46-721E-4C1F-9443-8856EA5FB4C9}"/>
              </a:ext>
            </a:extLst>
          </p:cNvPr>
          <p:cNvSpPr/>
          <p:nvPr/>
        </p:nvSpPr>
        <p:spPr>
          <a:xfrm>
            <a:off x="5409092" y="2534886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721FF0D-57C1-44E1-9ED6-7FB68193085D}"/>
              </a:ext>
            </a:extLst>
          </p:cNvPr>
          <p:cNvSpPr txBox="1"/>
          <p:nvPr/>
        </p:nvSpPr>
        <p:spPr>
          <a:xfrm>
            <a:off x="5563964" y="208802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位置補正情報</a:t>
            </a:r>
          </a:p>
        </p:txBody>
      </p:sp>
      <p:sp>
        <p:nvSpPr>
          <p:cNvPr id="38" name="矢印: 上カーブ 37">
            <a:extLst>
              <a:ext uri="{FF2B5EF4-FFF2-40B4-BE49-F238E27FC236}">
                <a16:creationId xmlns:a16="http://schemas.microsoft.com/office/drawing/2014/main" id="{9B34AD08-D4D2-449C-97F2-A86764F95BF5}"/>
              </a:ext>
            </a:extLst>
          </p:cNvPr>
          <p:cNvSpPr/>
          <p:nvPr/>
        </p:nvSpPr>
        <p:spPr>
          <a:xfrm rot="5400000">
            <a:off x="1437758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BDE2766-3D4D-490C-9B80-6CF54C8C9CA1}"/>
              </a:ext>
            </a:extLst>
          </p:cNvPr>
          <p:cNvSpPr txBox="1"/>
          <p:nvPr/>
        </p:nvSpPr>
        <p:spPr>
          <a:xfrm>
            <a:off x="885611" y="3676695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走行ログ</a:t>
            </a:r>
            <a:endParaRPr kumimoji="1" lang="en-US" altLang="ja-JP" dirty="0"/>
          </a:p>
          <a:p>
            <a:r>
              <a:rPr kumimoji="1" lang="ja-JP" altLang="en-US" dirty="0"/>
              <a:t>カメラ映像</a:t>
            </a:r>
          </a:p>
        </p:txBody>
      </p:sp>
      <p:pic>
        <p:nvPicPr>
          <p:cNvPr id="41" name="図 40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66293E95-9F9F-4045-8825-69791775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781" y="4369562"/>
            <a:ext cx="2870758" cy="1818487"/>
          </a:xfrm>
          <a:prstGeom prst="rect">
            <a:avLst/>
          </a:prstGeom>
        </p:spPr>
      </p:pic>
      <p:sp>
        <p:nvSpPr>
          <p:cNvPr id="42" name="矢印: 左 41">
            <a:extLst>
              <a:ext uri="{FF2B5EF4-FFF2-40B4-BE49-F238E27FC236}">
                <a16:creationId xmlns:a16="http://schemas.microsoft.com/office/drawing/2014/main" id="{EBF80FD3-7E4A-4CA3-A647-9BB6FE4CBED8}"/>
              </a:ext>
            </a:extLst>
          </p:cNvPr>
          <p:cNvSpPr/>
          <p:nvPr/>
        </p:nvSpPr>
        <p:spPr>
          <a:xfrm>
            <a:off x="5409092" y="517233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8DFE8D8-3B2D-443D-9E21-187F9C26016E}"/>
              </a:ext>
            </a:extLst>
          </p:cNvPr>
          <p:cNvSpPr txBox="1"/>
          <p:nvPr/>
        </p:nvSpPr>
        <p:spPr>
          <a:xfrm>
            <a:off x="5475971" y="4725806"/>
            <a:ext cx="186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アプリ操作情報</a:t>
            </a:r>
          </a:p>
        </p:txBody>
      </p:sp>
      <p:sp>
        <p:nvSpPr>
          <p:cNvPr id="15" name="矢印: 左 14">
            <a:extLst>
              <a:ext uri="{FF2B5EF4-FFF2-40B4-BE49-F238E27FC236}">
                <a16:creationId xmlns:a16="http://schemas.microsoft.com/office/drawing/2014/main" id="{4AF38B8B-402A-4DC9-81AD-79C59DC16B53}"/>
              </a:ext>
            </a:extLst>
          </p:cNvPr>
          <p:cNvSpPr/>
          <p:nvPr/>
        </p:nvSpPr>
        <p:spPr>
          <a:xfrm rot="10800000">
            <a:off x="5442531" y="556982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322876-E9D7-46F7-A850-39FB64A08CE7}"/>
              </a:ext>
            </a:extLst>
          </p:cNvPr>
          <p:cNvSpPr txBox="1"/>
          <p:nvPr/>
        </p:nvSpPr>
        <p:spPr>
          <a:xfrm>
            <a:off x="5283200" y="5766671"/>
            <a:ext cx="225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webAPI</a:t>
            </a:r>
            <a:r>
              <a:rPr kumimoji="1" lang="ja-JP" altLang="en-US" dirty="0"/>
              <a:t>提供</a:t>
            </a:r>
            <a:r>
              <a:rPr kumimoji="1" lang="en-US" altLang="ja-JP" dirty="0"/>
              <a:t>(https)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ネットワーク構成</a:t>
            </a:r>
            <a:endParaRPr lang="en-US" altLang="ja-JP" sz="3600" dirty="0"/>
          </a:p>
        </p:txBody>
      </p:sp>
      <p:pic>
        <p:nvPicPr>
          <p:cNvPr id="7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512D070D-EF33-4337-A45D-AA4D577E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98" y="1024030"/>
            <a:ext cx="5951482" cy="51024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585952" y="2144111"/>
            <a:ext cx="46665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VPN</a:t>
            </a:r>
            <a:r>
              <a:rPr kumimoji="1" lang="ja-JP" altLang="en-US" dirty="0"/>
              <a:t>によってノードを全て同一</a:t>
            </a:r>
            <a:r>
              <a:rPr kumimoji="1" lang="en-US" altLang="ja-JP" dirty="0"/>
              <a:t>LAN</a:t>
            </a:r>
            <a:r>
              <a:rPr kumimoji="1" lang="ja-JP" altLang="en-US" dirty="0"/>
              <a:t>に接続。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メリット</a:t>
            </a:r>
            <a:endParaRPr kumimoji="1" lang="en-US" altLang="ja-JP" dirty="0"/>
          </a:p>
          <a:p>
            <a:pPr lvl="1"/>
            <a:r>
              <a:rPr lang="ja-JP" altLang="en-US" dirty="0"/>
              <a:t>通信は暗号化される　セキュリティ〇</a:t>
            </a:r>
            <a:endParaRPr kumimoji="1" lang="en-US" altLang="ja-JP" dirty="0"/>
          </a:p>
          <a:p>
            <a:pPr lvl="1"/>
            <a:r>
              <a:rPr lang="ja-JP" altLang="en-US" dirty="0"/>
              <a:t>ポート開放等必要なし。</a:t>
            </a:r>
            <a:endParaRPr lang="en-US" altLang="ja-JP" dirty="0"/>
          </a:p>
          <a:p>
            <a:pPr lvl="1"/>
            <a:r>
              <a:rPr kumimoji="1" lang="ja-JP" altLang="en-US" dirty="0"/>
              <a:t>ローカルの開発環境そのままで大丈夫。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デメリット</a:t>
            </a:r>
            <a:endParaRPr lang="en-US" altLang="ja-JP" dirty="0"/>
          </a:p>
          <a:p>
            <a:pPr lvl="1"/>
            <a:r>
              <a:rPr kumimoji="1" lang="en-US" altLang="ja-JP" dirty="0"/>
              <a:t>VPN</a:t>
            </a:r>
            <a:r>
              <a:rPr kumimoji="1" lang="ja-JP" altLang="en-US" dirty="0"/>
              <a:t>は通信が少し遅延する。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スマホでの実測値　</a:t>
            </a:r>
            <a:r>
              <a:rPr kumimoji="1" lang="en-US" altLang="ja-JP" dirty="0"/>
              <a:t>10~20Mbps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03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　担当：馬場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83810" y="2198695"/>
            <a:ext cx="9531790" cy="3773933"/>
          </a:xfrm>
        </p:spPr>
        <p:txBody>
          <a:bodyPr rtlCol="0">
            <a:normAutofit fontScale="92500" lnSpcReduction="20000"/>
          </a:bodyPr>
          <a:lstStyle/>
          <a:p>
            <a:r>
              <a:rPr lang="en-US" altLang="ja-JP" sz="2600" dirty="0"/>
              <a:t>4</a:t>
            </a:r>
            <a:r>
              <a:rPr lang="ja-JP" altLang="en-US" sz="2600" dirty="0"/>
              <a:t>輪駆動走行体</a:t>
            </a:r>
            <a:endParaRPr lang="en-US" altLang="ja-JP" sz="2600" dirty="0"/>
          </a:p>
          <a:p>
            <a:r>
              <a:rPr lang="en-US" altLang="ja-JP" sz="2600" dirty="0"/>
              <a:t>7/27</a:t>
            </a:r>
            <a:r>
              <a:rPr lang="ja-JP" altLang="en-US" sz="2600" dirty="0"/>
              <a:t>　実験用筐体完成予定</a:t>
            </a:r>
            <a:endParaRPr lang="en-US" altLang="ja-JP" sz="2600" dirty="0"/>
          </a:p>
          <a:p>
            <a:r>
              <a:rPr lang="ja-JP" altLang="en-US" sz="2600" dirty="0"/>
              <a:t>足回り設計に不具合と緊急事態宣言により２週遅れ</a:t>
            </a:r>
            <a:endParaRPr lang="en-US" altLang="ja-JP" sz="2600" dirty="0"/>
          </a:p>
          <a:p>
            <a:pPr lvl="1"/>
            <a:r>
              <a:rPr lang="ja-JP" altLang="en-US" sz="2400" dirty="0"/>
              <a:t>モータトルク不足</a:t>
            </a:r>
            <a:endParaRPr lang="en-US" altLang="ja-JP" sz="2400" dirty="0"/>
          </a:p>
          <a:p>
            <a:pPr lvl="1"/>
            <a:r>
              <a:rPr lang="ja-JP" altLang="en-US" sz="2200" dirty="0"/>
              <a:t>構造的に旋回不能</a:t>
            </a:r>
            <a:endParaRPr lang="en-US" altLang="ja-JP" sz="2200" dirty="0"/>
          </a:p>
          <a:p>
            <a:r>
              <a:rPr lang="ja-JP" altLang="en-US" sz="2400" dirty="0"/>
              <a:t>各要素の動作実験は完了。あとは組み立てのみ。</a:t>
            </a:r>
            <a:endParaRPr lang="en-US" altLang="ja-JP" sz="2400" dirty="0"/>
          </a:p>
          <a:p>
            <a:pPr lvl="1"/>
            <a:r>
              <a:rPr lang="ja-JP" altLang="en-US" sz="2200" dirty="0"/>
              <a:t>機体の前進・後退・旋回動作確認完了</a:t>
            </a:r>
            <a:endParaRPr lang="en-US" altLang="ja-JP" sz="2200" dirty="0"/>
          </a:p>
          <a:p>
            <a:pPr lvl="1"/>
            <a:r>
              <a:rPr lang="en-US" altLang="ja-JP" sz="2200" dirty="0"/>
              <a:t>DCDC</a:t>
            </a:r>
            <a:r>
              <a:rPr lang="ja-JP" altLang="en-US" sz="2200" dirty="0"/>
              <a:t>コンバータにて</a:t>
            </a:r>
            <a:r>
              <a:rPr lang="en-US" altLang="ja-JP" sz="2200" dirty="0"/>
              <a:t>PB12V</a:t>
            </a:r>
            <a:r>
              <a:rPr lang="ja-JP" altLang="en-US" sz="2200" dirty="0"/>
              <a:t>から５</a:t>
            </a:r>
            <a:r>
              <a:rPr lang="en-US" altLang="ja-JP" sz="2200" dirty="0"/>
              <a:t>V</a:t>
            </a:r>
            <a:r>
              <a:rPr lang="ja-JP" altLang="en-US" sz="2200" dirty="0"/>
              <a:t>変換完了</a:t>
            </a:r>
            <a:endParaRPr lang="en-US" altLang="ja-JP" sz="2200" dirty="0"/>
          </a:p>
          <a:p>
            <a:pPr lvl="1"/>
            <a:r>
              <a:rPr lang="en-US" altLang="ja-JP" sz="2200" dirty="0"/>
              <a:t>RaspberryPi4</a:t>
            </a:r>
            <a:r>
              <a:rPr lang="ja-JP" altLang="en-US" sz="2200" dirty="0"/>
              <a:t>と</a:t>
            </a:r>
            <a:r>
              <a:rPr lang="en-US" altLang="ja-JP" sz="2200" dirty="0" err="1"/>
              <a:t>RaspberryPi</a:t>
            </a:r>
            <a:r>
              <a:rPr lang="en-US" altLang="ja-JP" sz="2200" dirty="0"/>
              <a:t> Pico</a:t>
            </a:r>
            <a:r>
              <a:rPr lang="ja-JP" altLang="en-US" sz="2200" dirty="0"/>
              <a:t>の動作確認完了</a:t>
            </a:r>
            <a:endParaRPr lang="en-US" altLang="ja-JP" sz="2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5BFFB9-5533-4143-8DA3-61EA67690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8725734" y="2198695"/>
            <a:ext cx="2482456" cy="17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20210727_095623">
            <a:hlinkClick r:id="" action="ppaction://media"/>
            <a:extLst>
              <a:ext uri="{FF2B5EF4-FFF2-40B4-BE49-F238E27FC236}">
                <a16:creationId xmlns:a16="http://schemas.microsoft.com/office/drawing/2014/main" id="{D64249EF-0AAF-497C-A347-AE6B7288B903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77.7"/>
                </p14:media>
              </p:ext>
            </p:extLst>
          </p:nvPr>
        </p:nvPicPr>
        <p:blipFill rotWithShape="1">
          <a:blip r:embed="rId5"/>
          <a:srcRect t="23975" b="14975"/>
          <a:stretch/>
        </p:blipFill>
        <p:spPr>
          <a:xfrm>
            <a:off x="3694497" y="1141614"/>
            <a:ext cx="4803005" cy="5212533"/>
          </a:xfrm>
        </p:spPr>
      </p:pic>
    </p:spTree>
    <p:extLst>
      <p:ext uri="{BB962C8B-B14F-4D97-AF65-F5344CB8AC3E}">
        <p14:creationId xmlns:p14="http://schemas.microsoft.com/office/powerpoint/2010/main" val="5418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ひし形グリッド 16 x 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4_TF03031015.potx" id="{925D1454-276A-41E5-BC80-1DB7D1488C87}" vid="{D8870C55-330C-4B67-B140-D42EB958FF23}"/>
    </a:ext>
  </a:extLst>
</a:theme>
</file>

<file path=ppt/theme/theme2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F461D271685004885C52389A49E20ED" ma:contentTypeVersion="7" ma:contentTypeDescription="新しいドキュメントを作成します。" ma:contentTypeScope="" ma:versionID="e2bc898f5b5751d22fd75c0cce71b4da">
  <xsd:schema xmlns:xsd="http://www.w3.org/2001/XMLSchema" xmlns:xs="http://www.w3.org/2001/XMLSchema" xmlns:p="http://schemas.microsoft.com/office/2006/metadata/properties" xmlns:ns3="a525e278-d6b3-4a74-a382-1bfa10b10144" targetNamespace="http://schemas.microsoft.com/office/2006/metadata/properties" ma:root="true" ma:fieldsID="b8b4b32e9e2e89b79a50b95ec26e0004" ns3:_="">
    <xsd:import namespace="a525e278-d6b3-4a74-a382-1bfa10b101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5e278-d6b3-4a74-a382-1bfa10b101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324733-568D-465F-B13C-18DCABB44F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D6A019-0FD9-4F16-9F77-77F2EBA30C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F28F14-5E80-47F4-8626-85D1DD59D9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5e278-d6b3-4a74-a382-1bfa10b101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6746</TotalTime>
  <Words>1002</Words>
  <Application>Microsoft Office PowerPoint</Application>
  <PresentationFormat>ワイド画面</PresentationFormat>
  <Paragraphs>176</Paragraphs>
  <Slides>19</Slides>
  <Notes>19</Notes>
  <HiddenSlides>2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4" baseType="lpstr">
      <vt:lpstr>Meiryo UI</vt:lpstr>
      <vt:lpstr>ＭＳ ゴシック</vt:lpstr>
      <vt:lpstr>Arial</vt:lpstr>
      <vt:lpstr>Segoe UI</vt:lpstr>
      <vt:lpstr>ひし形グリッド 16 x 9</vt:lpstr>
      <vt:lpstr>GPSを用いた自律走行ロボット 運用システムの開発</vt:lpstr>
      <vt:lpstr>目次</vt:lpstr>
      <vt:lpstr>要件・目的の再検討</vt:lpstr>
      <vt:lpstr>要件・目的の再検討</vt:lpstr>
      <vt:lpstr>RTK測位</vt:lpstr>
      <vt:lpstr>システム構成</vt:lpstr>
      <vt:lpstr>ネットワーク構成</vt:lpstr>
      <vt:lpstr>メカ・エレキ　担当：馬場</vt:lpstr>
      <vt:lpstr>メカ・エレキ</vt:lpstr>
      <vt:lpstr>GPS　担当：石橋</vt:lpstr>
      <vt:lpstr>カメラ　担当：佐々木</vt:lpstr>
      <vt:lpstr>カメラ　担当：佐々木</vt:lpstr>
      <vt:lpstr>Tof　担当：佐々木</vt:lpstr>
      <vt:lpstr>クライアントアプリ　担当：正元</vt:lpstr>
      <vt:lpstr>クライアントアプリ　担当：正元</vt:lpstr>
      <vt:lpstr>サーバ</vt:lpstr>
      <vt:lpstr>問題点</vt:lpstr>
      <vt:lpstr>進捗状況</vt:lpstr>
      <vt:lpstr>進捗状況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クラシックマウス 「ねず敬」の製作</dc:title>
  <dc:creator>正元 淳也</dc:creator>
  <cp:lastModifiedBy>正元　淳也</cp:lastModifiedBy>
  <cp:revision>17</cp:revision>
  <dcterms:created xsi:type="dcterms:W3CDTF">2020-06-01T16:15:43Z</dcterms:created>
  <dcterms:modified xsi:type="dcterms:W3CDTF">2021-10-05T00:39:44Z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0x0101002F461D271685004885C52389A49E20ED</vt:lpwstr>
  </property>
</Properties>
</file>